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0"/>
  </p:handoutMasterIdLst>
  <p:sldIdLst>
    <p:sldId id="256" r:id="rId2"/>
    <p:sldId id="257" r:id="rId3"/>
    <p:sldId id="263" r:id="rId4"/>
    <p:sldId id="258" r:id="rId5"/>
    <p:sldId id="264" r:id="rId6"/>
    <p:sldId id="259" r:id="rId7"/>
    <p:sldId id="272" r:id="rId8"/>
    <p:sldId id="265" r:id="rId9"/>
    <p:sldId id="260" r:id="rId10"/>
    <p:sldId id="266" r:id="rId11"/>
    <p:sldId id="261" r:id="rId12"/>
    <p:sldId id="273" r:id="rId13"/>
    <p:sldId id="267" r:id="rId14"/>
    <p:sldId id="262" r:id="rId15"/>
    <p:sldId id="271" r:id="rId16"/>
    <p:sldId id="270" r:id="rId17"/>
    <p:sldId id="268" r:id="rId18"/>
    <p:sldId id="269"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6D74258-C068-480F-8B2C-066354227E51}" type="datetimeFigureOut">
              <a:rPr lang="en-US" smtClean="0"/>
              <a:pPr/>
              <a:t>10/4/2015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989FBA5-9EF2-404D-82EE-4E54403077E8}" type="slidenum">
              <a:rPr lang="en-US" smtClean="0"/>
              <a:pPr/>
              <a:t>‹#›</a:t>
            </a:fld>
            <a:endParaRPr lang="en-US"/>
          </a:p>
        </p:txBody>
      </p:sp>
    </p:spTree>
    <p:extLst>
      <p:ext uri="{BB962C8B-B14F-4D97-AF65-F5344CB8AC3E}">
        <p14:creationId xmlns:p14="http://schemas.microsoft.com/office/powerpoint/2010/main" val="257584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B37023A-2A53-4F28-86C2-551BB36005D8}" type="datetimeFigureOut">
              <a:rPr lang="en-US" smtClean="0"/>
              <a:pPr/>
              <a:t>10/4/2015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588EBEC-0544-4C0F-BB66-6A0C128D81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B37023A-2A53-4F28-86C2-551BB36005D8}" type="datetimeFigureOut">
              <a:rPr lang="en-US" smtClean="0"/>
              <a:pPr/>
              <a:t>10/4/2015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588EBEC-0544-4C0F-BB66-6A0C128D81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B37023A-2A53-4F28-86C2-551BB36005D8}" type="datetimeFigureOut">
              <a:rPr lang="en-US" smtClean="0"/>
              <a:pPr/>
              <a:t>10/4/2015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588EBEC-0544-4C0F-BB66-6A0C128D81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B37023A-2A53-4F28-86C2-551BB36005D8}" type="datetimeFigureOut">
              <a:rPr lang="en-US" smtClean="0"/>
              <a:pPr/>
              <a:t>10/4/2015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588EBEC-0544-4C0F-BB66-6A0C128D81E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B37023A-2A53-4F28-86C2-551BB36005D8}" type="datetimeFigureOut">
              <a:rPr lang="en-US" smtClean="0"/>
              <a:pPr/>
              <a:t>10/4/2015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588EBEC-0544-4C0F-BB66-6A0C128D81E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B37023A-2A53-4F28-86C2-551BB36005D8}" type="datetimeFigureOut">
              <a:rPr lang="en-US" smtClean="0"/>
              <a:pPr/>
              <a:t>10/4/2015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588EBEC-0544-4C0F-BB66-6A0C128D81E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B37023A-2A53-4F28-86C2-551BB36005D8}" type="datetimeFigureOut">
              <a:rPr lang="en-US" smtClean="0"/>
              <a:pPr/>
              <a:t>10/4/2015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588EBEC-0544-4C0F-BB66-6A0C128D81E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B37023A-2A53-4F28-86C2-551BB36005D8}" type="datetimeFigureOut">
              <a:rPr lang="en-US" smtClean="0"/>
              <a:pPr/>
              <a:t>10/4/2015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588EBEC-0544-4C0F-BB66-6A0C128D81E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B37023A-2A53-4F28-86C2-551BB36005D8}" type="datetimeFigureOut">
              <a:rPr lang="en-US" smtClean="0"/>
              <a:pPr/>
              <a:t>10/4/2015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588EBEC-0544-4C0F-BB66-6A0C128D81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B37023A-2A53-4F28-86C2-551BB36005D8}" type="datetimeFigureOut">
              <a:rPr lang="en-US" smtClean="0"/>
              <a:pPr/>
              <a:t>10/4/2015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588EBEC-0544-4C0F-BB66-6A0C128D81E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B37023A-2A53-4F28-86C2-551BB36005D8}" type="datetimeFigureOut">
              <a:rPr lang="en-US" smtClean="0"/>
              <a:pPr/>
              <a:t>10/4/2015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588EBEC-0544-4C0F-BB66-6A0C128D81E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B37023A-2A53-4F28-86C2-551BB36005D8}" type="datetimeFigureOut">
              <a:rPr lang="en-US" smtClean="0"/>
              <a:pPr/>
              <a:t>10/4/2015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588EBEC-0544-4C0F-BB66-6A0C128D81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USA - CANADA</a:t>
            </a:r>
            <a:endParaRPr lang="en-US" dirty="0"/>
          </a:p>
        </p:txBody>
      </p:sp>
      <p:sp>
        <p:nvSpPr>
          <p:cNvPr id="3" name="Subtitle 2"/>
          <p:cNvSpPr>
            <a:spLocks noGrp="1"/>
          </p:cNvSpPr>
          <p:nvPr>
            <p:ph type="subTitle" idx="1"/>
          </p:nvPr>
        </p:nvSpPr>
        <p:spPr/>
        <p:txBody>
          <a:bodyPr/>
          <a:lstStyle/>
          <a:p>
            <a:r>
              <a:rPr lang="en-US" dirty="0" smtClean="0"/>
              <a:t>Landforms / Climate / HEI / Regions</a:t>
            </a:r>
          </a:p>
          <a:p>
            <a:r>
              <a:rPr lang="en-US" dirty="0" smtClean="0"/>
              <a:t>Ch. 5-8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nter-in-Montreal-460x298[1].png"/>
          <p:cNvPicPr>
            <a:picLocks noGrp="1" noChangeAspect="1"/>
          </p:cNvPicPr>
          <p:nvPr>
            <p:ph idx="1"/>
          </p:nvPr>
        </p:nvPicPr>
        <p:blipFill>
          <a:blip r:embed="rId2" cstate="print"/>
          <a:stretch>
            <a:fillRect/>
          </a:stretch>
        </p:blipFill>
        <p:spPr>
          <a:xfrm>
            <a:off x="2381250" y="2324894"/>
            <a:ext cx="4381500" cy="2838450"/>
          </a:xfrm>
        </p:spPr>
      </p:pic>
      <p:sp>
        <p:nvSpPr>
          <p:cNvPr id="2" name="Title 1"/>
          <p:cNvSpPr>
            <a:spLocks noGrp="1"/>
          </p:cNvSpPr>
          <p:nvPr>
            <p:ph type="title"/>
          </p:nvPr>
        </p:nvSpPr>
        <p:spPr/>
        <p:txBody>
          <a:bodyPr/>
          <a:lstStyle/>
          <a:p>
            <a:r>
              <a:rPr lang="en-US" dirty="0" smtClean="0"/>
              <a:t>Montreal Winter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b="1" dirty="0" smtClean="0"/>
              <a:t>Northeast</a:t>
            </a:r>
            <a:r>
              <a:rPr lang="en-US" dirty="0" smtClean="0"/>
              <a:t>:  Maine, Vermont, New Hampshire, Massachusetts, Rhode Island, Connecticut- </a:t>
            </a:r>
            <a:r>
              <a:rPr lang="en-US" b="1" dirty="0" smtClean="0"/>
              <a:t>New England States</a:t>
            </a:r>
            <a:r>
              <a:rPr lang="en-US" dirty="0" smtClean="0"/>
              <a:t>.  </a:t>
            </a:r>
          </a:p>
          <a:p>
            <a:r>
              <a:rPr lang="en-US" b="1" dirty="0" smtClean="0"/>
              <a:t>Mid-Atlantic States</a:t>
            </a:r>
            <a:r>
              <a:rPr lang="en-US" dirty="0" smtClean="0"/>
              <a:t>:  Pennsylvania, New York, New Jersey.</a:t>
            </a:r>
          </a:p>
          <a:p>
            <a:r>
              <a:rPr lang="en-US" dirty="0" smtClean="0"/>
              <a:t>Cold weather and traditional manufacturing industries earned this area the title of “</a:t>
            </a:r>
            <a:r>
              <a:rPr lang="en-US" b="1" dirty="0" smtClean="0"/>
              <a:t>Rust belt</a:t>
            </a:r>
            <a:r>
              <a:rPr lang="en-US" dirty="0" smtClean="0"/>
              <a:t>”.  </a:t>
            </a:r>
          </a:p>
          <a:p>
            <a:r>
              <a:rPr lang="en-US" b="1" dirty="0" smtClean="0"/>
              <a:t>Megalopolis</a:t>
            </a:r>
            <a:r>
              <a:rPr lang="en-US" dirty="0" smtClean="0"/>
              <a:t>: Several large cities grow together.  “</a:t>
            </a:r>
            <a:r>
              <a:rPr lang="en-US" dirty="0" err="1" smtClean="0"/>
              <a:t>Boswash</a:t>
            </a:r>
            <a:r>
              <a:rPr lang="en-US" dirty="0" smtClean="0"/>
              <a:t>” Boston to Washington.</a:t>
            </a:r>
          </a:p>
          <a:p>
            <a:r>
              <a:rPr lang="en-US" b="1" dirty="0" smtClean="0"/>
              <a:t>Midwest</a:t>
            </a:r>
            <a:r>
              <a:rPr lang="en-US" dirty="0" smtClean="0"/>
              <a:t>:  12 north central state.  Known as </a:t>
            </a:r>
            <a:r>
              <a:rPr lang="en-US" b="1" dirty="0" smtClean="0"/>
              <a:t>American Heartland </a:t>
            </a:r>
            <a:r>
              <a:rPr lang="en-US" dirty="0" smtClean="0"/>
              <a:t>because of central location.  Flat land with many waterways- know as the nation’s “breadbasket” b/c it produces more food and feed more people than any area around the world.</a:t>
            </a:r>
          </a:p>
          <a:p>
            <a:endParaRPr lang="en-US" dirty="0" smtClean="0"/>
          </a:p>
        </p:txBody>
      </p:sp>
      <p:sp>
        <p:nvSpPr>
          <p:cNvPr id="2" name="Title 1"/>
          <p:cNvSpPr>
            <a:spLocks noGrp="1"/>
          </p:cNvSpPr>
          <p:nvPr>
            <p:ph type="title"/>
          </p:nvPr>
        </p:nvSpPr>
        <p:spPr/>
        <p:txBody>
          <a:bodyPr/>
          <a:lstStyle/>
          <a:p>
            <a:r>
              <a:rPr lang="en-US" dirty="0" smtClean="0"/>
              <a:t>Regions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egalop-map-2[1].gif"/>
          <p:cNvPicPr>
            <a:picLocks noGrp="1" noChangeAspect="1"/>
          </p:cNvPicPr>
          <p:nvPr>
            <p:ph idx="1"/>
          </p:nvPr>
        </p:nvPicPr>
        <p:blipFill>
          <a:blip r:embed="rId2" cstate="print"/>
          <a:stretch>
            <a:fillRect/>
          </a:stretch>
        </p:blipFill>
        <p:spPr>
          <a:xfrm>
            <a:off x="1524000" y="1600200"/>
            <a:ext cx="5791200" cy="4869784"/>
          </a:xfrm>
        </p:spPr>
      </p:pic>
      <p:sp>
        <p:nvSpPr>
          <p:cNvPr id="3" name="Title 2"/>
          <p:cNvSpPr>
            <a:spLocks noGrp="1"/>
          </p:cNvSpPr>
          <p:nvPr>
            <p:ph type="title"/>
          </p:nvPr>
        </p:nvSpPr>
        <p:spPr/>
        <p:txBody>
          <a:bodyPr/>
          <a:lstStyle/>
          <a:p>
            <a:pPr algn="ctr"/>
            <a:r>
              <a:rPr lang="en-US" dirty="0" smtClean="0"/>
              <a:t>“</a:t>
            </a:r>
            <a:r>
              <a:rPr lang="en-US" dirty="0" err="1" smtClean="0"/>
              <a:t>Boswash</a:t>
            </a:r>
            <a:r>
              <a:rPr lang="en-US"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_of_USA_showing_regions[1].png"/>
          <p:cNvPicPr>
            <a:picLocks noGrp="1" noChangeAspect="1"/>
          </p:cNvPicPr>
          <p:nvPr>
            <p:ph idx="1"/>
          </p:nvPr>
        </p:nvPicPr>
        <p:blipFill>
          <a:blip r:embed="rId2" cstate="print"/>
          <a:stretch>
            <a:fillRect/>
          </a:stretch>
        </p:blipFill>
        <p:spPr>
          <a:xfrm>
            <a:off x="914657" y="1481138"/>
            <a:ext cx="7314685" cy="4525962"/>
          </a:xfrm>
        </p:spPr>
      </p:pic>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b="1" dirty="0" smtClean="0"/>
              <a:t>The South</a:t>
            </a:r>
            <a:r>
              <a:rPr lang="en-US" dirty="0" smtClean="0"/>
              <a:t>: mix of cultures.  British, African, Hispanic, </a:t>
            </a:r>
            <a:r>
              <a:rPr lang="en-US" dirty="0" err="1" smtClean="0"/>
              <a:t>Canjuns</a:t>
            </a:r>
            <a:r>
              <a:rPr lang="en-US" dirty="0" smtClean="0"/>
              <a:t> of French-Canadian origin and Creoles of French and Spanish descent.  Also many Hispanics from Cuba.</a:t>
            </a:r>
          </a:p>
          <a:p>
            <a:pPr>
              <a:buNone/>
            </a:pPr>
            <a:r>
              <a:rPr lang="en-US" dirty="0" smtClean="0"/>
              <a:t>South is referred to as the “Sunbelt” b/c of its warm climate.  Humid subtropical climate- Agriculture was South’s first economic activity.</a:t>
            </a:r>
          </a:p>
          <a:p>
            <a:pPr>
              <a:buNone/>
            </a:pPr>
            <a:r>
              <a:rPr lang="en-US" b="1" dirty="0" smtClean="0"/>
              <a:t>The West</a:t>
            </a:r>
            <a:r>
              <a:rPr lang="en-US" dirty="0" smtClean="0"/>
              <a:t>:  13 states from the Great Plains to the Pacific Ocean (includes Alaska and Hawaii).</a:t>
            </a:r>
            <a:endParaRPr lang="en-US" dirty="0"/>
          </a:p>
        </p:txBody>
      </p:sp>
      <p:sp>
        <p:nvSpPr>
          <p:cNvPr id="2" name="Title 1"/>
          <p:cNvSpPr>
            <a:spLocks noGrp="1"/>
          </p:cNvSpPr>
          <p:nvPr>
            <p:ph type="title"/>
          </p:nvPr>
        </p:nvSpPr>
        <p:spPr/>
        <p:txBody>
          <a:bodyPr/>
          <a:lstStyle/>
          <a:p>
            <a:r>
              <a:rPr lang="en-US" dirty="0" smtClean="0"/>
              <a:t>Regions continued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upiat-eskimo-igloo_438[1].jpg"/>
          <p:cNvPicPr>
            <a:picLocks noGrp="1" noChangeAspect="1"/>
          </p:cNvPicPr>
          <p:nvPr>
            <p:ph idx="1"/>
          </p:nvPr>
        </p:nvPicPr>
        <p:blipFill>
          <a:blip r:embed="rId2" cstate="print"/>
          <a:stretch>
            <a:fillRect/>
          </a:stretch>
        </p:blipFill>
        <p:spPr>
          <a:xfrm>
            <a:off x="1600200" y="1813719"/>
            <a:ext cx="5943600" cy="3860800"/>
          </a:xfrm>
        </p:spPr>
      </p:pic>
      <p:sp>
        <p:nvSpPr>
          <p:cNvPr id="2" name="Title 1"/>
          <p:cNvSpPr>
            <a:spLocks noGrp="1"/>
          </p:cNvSpPr>
          <p:nvPr>
            <p:ph type="title"/>
          </p:nvPr>
        </p:nvSpPr>
        <p:spPr/>
        <p:txBody>
          <a:bodyPr/>
          <a:lstStyle/>
          <a:p>
            <a:r>
              <a:rPr lang="en-US" dirty="0" err="1" smtClean="0"/>
              <a:t>Inuits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Atlantic Provinces: Eastern Canada.  Prince Edward Island, New Brunswick, Nova Scotia and Newfoundland.</a:t>
            </a:r>
          </a:p>
          <a:p>
            <a:r>
              <a:rPr lang="en-US" dirty="0" smtClean="0"/>
              <a:t>Core Provinces:  Quebec and Ontario.  Canada’s heartland.  60% of Canadians live here.</a:t>
            </a:r>
          </a:p>
          <a:p>
            <a:r>
              <a:rPr lang="en-US" dirty="0" smtClean="0"/>
              <a:t>Prairie Provinces: Manitoba, Saskatchewan and Alberta.  Part of the Great Plains of North America.  Produce 50% of Canada’s agriculture.</a:t>
            </a:r>
          </a:p>
          <a:p>
            <a:r>
              <a:rPr lang="en-US" dirty="0" smtClean="0"/>
              <a:t>Pacific Provinces: Western most provinces, British Columbia- lies in the Rocky Mountains.  </a:t>
            </a:r>
          </a:p>
          <a:p>
            <a:r>
              <a:rPr lang="en-US" dirty="0" smtClean="0"/>
              <a:t>Territories:  3, Yukon, Northwest and Nunavut (home to </a:t>
            </a:r>
            <a:r>
              <a:rPr lang="en-US" dirty="0" err="1" smtClean="0"/>
              <a:t>Inuits</a:t>
            </a:r>
            <a:r>
              <a:rPr lang="en-US" dirty="0" smtClean="0"/>
              <a:t>).  41 % of land, little population. </a:t>
            </a:r>
            <a:endParaRPr lang="en-US" dirty="0"/>
          </a:p>
        </p:txBody>
      </p:sp>
      <p:sp>
        <p:nvSpPr>
          <p:cNvPr id="2" name="Title 1"/>
          <p:cNvSpPr>
            <a:spLocks noGrp="1"/>
          </p:cNvSpPr>
          <p:nvPr>
            <p:ph type="title"/>
          </p:nvPr>
        </p:nvSpPr>
        <p:spPr/>
        <p:txBody>
          <a:bodyPr/>
          <a:lstStyle/>
          <a:p>
            <a:r>
              <a:rPr lang="en-US" dirty="0" smtClean="0"/>
              <a:t>Canadian Regions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laydoh_map[1].jpg"/>
          <p:cNvPicPr>
            <a:picLocks noGrp="1" noChangeAspect="1"/>
          </p:cNvPicPr>
          <p:nvPr>
            <p:ph idx="1"/>
          </p:nvPr>
        </p:nvPicPr>
        <p:blipFill>
          <a:blip r:embed="rId2" cstate="print"/>
          <a:stretch>
            <a:fillRect/>
          </a:stretch>
        </p:blipFill>
        <p:spPr>
          <a:xfrm>
            <a:off x="1554692" y="1481138"/>
            <a:ext cx="6034616" cy="4525962"/>
          </a:xfrm>
        </p:spPr>
      </p:pic>
      <p:sp>
        <p:nvSpPr>
          <p:cNvPr id="2" name="Title 1"/>
          <p:cNvSpPr>
            <a:spLocks noGrp="1"/>
          </p:cNvSpPr>
          <p:nvPr>
            <p:ph type="title"/>
          </p:nvPr>
        </p:nvSpPr>
        <p:spPr/>
        <p:txBody>
          <a:bodyPr/>
          <a:lstStyle/>
          <a:p>
            <a:r>
              <a:rPr lang="en-US" dirty="0" smtClean="0"/>
              <a:t>Canadian regions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anadaBW[1].gif"/>
          <p:cNvPicPr>
            <a:picLocks noGrp="1" noChangeAspect="1"/>
          </p:cNvPicPr>
          <p:nvPr>
            <p:ph idx="1"/>
          </p:nvPr>
        </p:nvPicPr>
        <p:blipFill>
          <a:blip r:embed="rId2" cstate="print"/>
          <a:stretch>
            <a:fillRect/>
          </a:stretch>
        </p:blipFill>
        <p:spPr>
          <a:xfrm>
            <a:off x="1524000" y="1308240"/>
            <a:ext cx="5943600" cy="4982136"/>
          </a:xfrm>
        </p:spPr>
      </p:pic>
      <p:sp>
        <p:nvSpPr>
          <p:cNvPr id="2" name="Title 1"/>
          <p:cNvSpPr>
            <a:spLocks noGrp="1"/>
          </p:cNvSpPr>
          <p:nvPr>
            <p:ph type="title"/>
          </p:nvPr>
        </p:nvSpPr>
        <p:spPr/>
        <p:txBody>
          <a:bodyPr/>
          <a:lstStyle/>
          <a:p>
            <a:r>
              <a:rPr lang="en-US" dirty="0" smtClean="0"/>
              <a:t>Canada’s Provinces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All major types of landforms exist in US/Canada.</a:t>
            </a:r>
          </a:p>
          <a:p>
            <a:r>
              <a:rPr lang="en-US" dirty="0" smtClean="0"/>
              <a:t>Flat, coastal plain runs along the Atlantic and the Gulf of Mexico.  Atlantic Coastal plain and Gulf Coastal Plain.</a:t>
            </a:r>
          </a:p>
          <a:p>
            <a:r>
              <a:rPr lang="en-US" dirty="0" smtClean="0"/>
              <a:t>Appalachian Highlands:  Appalachian </a:t>
            </a:r>
            <a:r>
              <a:rPr lang="en-US" dirty="0" err="1" smtClean="0"/>
              <a:t>Mtns</a:t>
            </a:r>
            <a:r>
              <a:rPr lang="en-US" dirty="0" smtClean="0"/>
              <a:t>.</a:t>
            </a:r>
          </a:p>
          <a:p>
            <a:r>
              <a:rPr lang="en-US" dirty="0" smtClean="0"/>
              <a:t>Interior Plains, Great Plains, Canadian Shield are interior low lands. </a:t>
            </a:r>
          </a:p>
          <a:p>
            <a:r>
              <a:rPr lang="en-US" dirty="0" smtClean="0"/>
              <a:t>West of the plains are the Rocky </a:t>
            </a:r>
            <a:r>
              <a:rPr lang="en-US" dirty="0" err="1" smtClean="0"/>
              <a:t>Mtns</a:t>
            </a:r>
            <a:r>
              <a:rPr lang="en-US" dirty="0" smtClean="0"/>
              <a:t>. </a:t>
            </a:r>
          </a:p>
          <a:p>
            <a:r>
              <a:rPr lang="en-US" dirty="0" smtClean="0"/>
              <a:t>Canada’s northernmost lands are islands near the Arctic Circle.</a:t>
            </a:r>
          </a:p>
          <a:p>
            <a:endParaRPr lang="en-US" dirty="0"/>
          </a:p>
        </p:txBody>
      </p:sp>
      <p:sp>
        <p:nvSpPr>
          <p:cNvPr id="2" name="Title 1"/>
          <p:cNvSpPr>
            <a:spLocks noGrp="1"/>
          </p:cNvSpPr>
          <p:nvPr>
            <p:ph type="title"/>
          </p:nvPr>
        </p:nvSpPr>
        <p:spPr/>
        <p:txBody>
          <a:bodyPr/>
          <a:lstStyle/>
          <a:p>
            <a:r>
              <a:rPr lang="en-US" dirty="0" smtClean="0"/>
              <a:t>Landforms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rker_%20Canadian%20Shield,%20NGLIC%202004-07-25%2022.02.56[1].jpg"/>
          <p:cNvPicPr>
            <a:picLocks noGrp="1" noChangeAspect="1"/>
          </p:cNvPicPr>
          <p:nvPr>
            <p:ph idx="1"/>
          </p:nvPr>
        </p:nvPicPr>
        <p:blipFill>
          <a:blip r:embed="rId2" cstate="print"/>
          <a:stretch>
            <a:fillRect/>
          </a:stretch>
        </p:blipFill>
        <p:spPr>
          <a:xfrm>
            <a:off x="1554692" y="1481138"/>
            <a:ext cx="6034616" cy="4525962"/>
          </a:xfrm>
        </p:spPr>
      </p:pic>
      <p:sp>
        <p:nvSpPr>
          <p:cNvPr id="2" name="Title 1"/>
          <p:cNvSpPr>
            <a:spLocks noGrp="1"/>
          </p:cNvSpPr>
          <p:nvPr>
            <p:ph type="title"/>
          </p:nvPr>
        </p:nvSpPr>
        <p:spPr/>
        <p:txBody>
          <a:bodyPr/>
          <a:lstStyle/>
          <a:p>
            <a:r>
              <a:rPr lang="en-US" dirty="0" smtClean="0"/>
              <a:t>Canadian Shield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r>
              <a:rPr lang="en-US" b="1" dirty="0" smtClean="0"/>
              <a:t>Tundra Climate</a:t>
            </a:r>
            <a:r>
              <a:rPr lang="en-US" dirty="0" smtClean="0"/>
              <a:t>:  Arctic coastlines of Alaska and Canada.</a:t>
            </a:r>
          </a:p>
          <a:p>
            <a:pPr>
              <a:buNone/>
            </a:pPr>
            <a:r>
              <a:rPr lang="en-US" b="1" dirty="0" smtClean="0"/>
              <a:t>Subarctic Climate</a:t>
            </a:r>
            <a:r>
              <a:rPr lang="en-US" dirty="0" smtClean="0"/>
              <a:t>: much of the rest of Alaska and Canada.</a:t>
            </a:r>
          </a:p>
          <a:p>
            <a:pPr>
              <a:buNone/>
            </a:pPr>
            <a:r>
              <a:rPr lang="en-US" b="1" dirty="0" smtClean="0"/>
              <a:t>Highland Climate: </a:t>
            </a:r>
            <a:r>
              <a:rPr lang="en-US" dirty="0" smtClean="0"/>
              <a:t>Rocky </a:t>
            </a:r>
            <a:r>
              <a:rPr lang="en-US" dirty="0" err="1" smtClean="0"/>
              <a:t>Mtns</a:t>
            </a:r>
            <a:r>
              <a:rPr lang="en-US" dirty="0" smtClean="0"/>
              <a:t> and the Pacific ranges. </a:t>
            </a:r>
          </a:p>
          <a:p>
            <a:pPr>
              <a:buNone/>
            </a:pPr>
            <a:r>
              <a:rPr lang="en-US" b="1" dirty="0" smtClean="0"/>
              <a:t>Humid Continental Climate</a:t>
            </a:r>
            <a:r>
              <a:rPr lang="en-US" dirty="0" smtClean="0"/>
              <a:t>:  North central and North east US and much of southern Canada.</a:t>
            </a:r>
          </a:p>
          <a:p>
            <a:pPr>
              <a:buNone/>
            </a:pPr>
            <a:r>
              <a:rPr lang="en-US" b="1" dirty="0" smtClean="0"/>
              <a:t>Marine West Coast Climate: </a:t>
            </a:r>
            <a:r>
              <a:rPr lang="en-US" dirty="0" smtClean="0"/>
              <a:t>Pacific coast from northern California to southern Alaska.</a:t>
            </a:r>
          </a:p>
          <a:p>
            <a:pPr>
              <a:buNone/>
            </a:pPr>
            <a:r>
              <a:rPr lang="en-US" b="1" dirty="0" smtClean="0"/>
              <a:t>Humid Subtropical Climate</a:t>
            </a:r>
            <a:r>
              <a:rPr lang="en-US" dirty="0" smtClean="0"/>
              <a:t>: Southern states</a:t>
            </a:r>
          </a:p>
          <a:p>
            <a:pPr>
              <a:buNone/>
            </a:pPr>
            <a:r>
              <a:rPr lang="en-US" b="1" dirty="0" smtClean="0"/>
              <a:t>Mediterranean Climate: </a:t>
            </a:r>
            <a:r>
              <a:rPr lang="en-US" dirty="0" smtClean="0"/>
              <a:t>Central and southern coasts of California.</a:t>
            </a:r>
          </a:p>
          <a:p>
            <a:pPr>
              <a:buNone/>
            </a:pPr>
            <a:r>
              <a:rPr lang="en-US" b="1" dirty="0" smtClean="0"/>
              <a:t>Semiarid Climate:  </a:t>
            </a:r>
            <a:r>
              <a:rPr lang="en-US" dirty="0" smtClean="0"/>
              <a:t>Great Plains and parts of Great Basin.</a:t>
            </a:r>
          </a:p>
          <a:p>
            <a:pPr>
              <a:buNone/>
            </a:pPr>
            <a:r>
              <a:rPr lang="en-US" b="1" dirty="0" smtClean="0"/>
              <a:t>Desert Climate:  </a:t>
            </a:r>
            <a:r>
              <a:rPr lang="en-US" dirty="0" smtClean="0"/>
              <a:t>Southwestern States.</a:t>
            </a:r>
          </a:p>
          <a:p>
            <a:pPr>
              <a:buNone/>
            </a:pPr>
            <a:r>
              <a:rPr lang="en-US" b="1" dirty="0" smtClean="0"/>
              <a:t>Tropical Wet Climate:  </a:t>
            </a:r>
            <a:r>
              <a:rPr lang="en-US" dirty="0" smtClean="0"/>
              <a:t>Hawaii</a:t>
            </a:r>
          </a:p>
          <a:p>
            <a:pPr>
              <a:buNone/>
            </a:pPr>
            <a:r>
              <a:rPr lang="en-US" b="1" dirty="0" smtClean="0"/>
              <a:t>Tropical Wet and Dry Climate</a:t>
            </a:r>
            <a:r>
              <a:rPr lang="en-US" dirty="0" smtClean="0"/>
              <a:t>:  Southern Florida</a:t>
            </a:r>
          </a:p>
          <a:p>
            <a:pPr>
              <a:buNone/>
            </a:pPr>
            <a:endParaRPr lang="en-US" dirty="0"/>
          </a:p>
        </p:txBody>
      </p:sp>
      <p:sp>
        <p:nvSpPr>
          <p:cNvPr id="2" name="Title 1"/>
          <p:cNvSpPr>
            <a:spLocks noGrp="1"/>
          </p:cNvSpPr>
          <p:nvPr>
            <p:ph type="title"/>
          </p:nvPr>
        </p:nvSpPr>
        <p:spPr/>
        <p:txBody>
          <a:bodyPr/>
          <a:lstStyle/>
          <a:p>
            <a:r>
              <a:rPr lang="en-US" dirty="0" smtClean="0"/>
              <a:t>Climate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NLPKPACISLHWST01.1[1].jpg"/>
          <p:cNvPicPr>
            <a:picLocks noGrp="1" noChangeAspect="1"/>
          </p:cNvPicPr>
          <p:nvPr>
            <p:ph idx="1"/>
          </p:nvPr>
        </p:nvPicPr>
        <p:blipFill>
          <a:blip r:embed="rId2" cstate="print"/>
          <a:stretch>
            <a:fillRect/>
          </a:stretch>
        </p:blipFill>
        <p:spPr>
          <a:xfrm>
            <a:off x="1554692" y="1481138"/>
            <a:ext cx="6034616" cy="4525962"/>
          </a:xfrm>
        </p:spPr>
      </p:pic>
      <p:sp>
        <p:nvSpPr>
          <p:cNvPr id="2" name="Title 1"/>
          <p:cNvSpPr>
            <a:spLocks noGrp="1"/>
          </p:cNvSpPr>
          <p:nvPr>
            <p:ph type="title"/>
          </p:nvPr>
        </p:nvSpPr>
        <p:spPr/>
        <p:txBody>
          <a:bodyPr/>
          <a:lstStyle/>
          <a:p>
            <a:r>
              <a:rPr lang="en-US" dirty="0" smtClean="0"/>
              <a:t>Hawaii – Tropical Wet Climate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First people in North America</a:t>
            </a:r>
            <a:r>
              <a:rPr lang="en-US" b="1" dirty="0" smtClean="0"/>
              <a:t>:  Nomads- </a:t>
            </a:r>
            <a:r>
              <a:rPr lang="en-US" dirty="0" smtClean="0"/>
              <a:t>people who move from place to place.  They crossed a land bridge (</a:t>
            </a:r>
            <a:r>
              <a:rPr lang="en-US" b="1" u="sng" dirty="0" err="1" smtClean="0"/>
              <a:t>Beringia</a:t>
            </a:r>
            <a:r>
              <a:rPr lang="en-US" dirty="0" smtClean="0"/>
              <a:t>) that once connected Siberia and Alaska.  They hunted mostly; also fished and gathered wild plants.</a:t>
            </a:r>
          </a:p>
          <a:p>
            <a:r>
              <a:rPr lang="en-US" dirty="0" smtClean="0"/>
              <a:t>3000 years ago, </a:t>
            </a:r>
            <a:r>
              <a:rPr lang="en-US" b="1" dirty="0" smtClean="0"/>
              <a:t>agriculture</a:t>
            </a:r>
            <a:r>
              <a:rPr lang="en-US" dirty="0" smtClean="0"/>
              <a:t> replaced hunting.  To grow crops, farmers cut down trees, plowed fields, dug ditches for irrigation and planted corn, beans and vegetables.</a:t>
            </a:r>
            <a:endParaRPr lang="en-US" dirty="0"/>
          </a:p>
        </p:txBody>
      </p:sp>
      <p:sp>
        <p:nvSpPr>
          <p:cNvPr id="2" name="Title 1"/>
          <p:cNvSpPr>
            <a:spLocks noGrp="1"/>
          </p:cNvSpPr>
          <p:nvPr>
            <p:ph type="title"/>
          </p:nvPr>
        </p:nvSpPr>
        <p:spPr/>
        <p:txBody>
          <a:bodyPr>
            <a:normAutofit fontScale="90000"/>
          </a:bodyPr>
          <a:lstStyle/>
          <a:p>
            <a:r>
              <a:rPr lang="en-US" dirty="0" smtClean="0"/>
              <a:t>HEI  Human Environmental Interaction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N1BeringiaRegion541[1].jpg"/>
          <p:cNvPicPr>
            <a:picLocks noGrp="1" noChangeAspect="1"/>
          </p:cNvPicPr>
          <p:nvPr>
            <p:ph idx="1"/>
          </p:nvPr>
        </p:nvPicPr>
        <p:blipFill>
          <a:blip r:embed="rId2" cstate="print"/>
          <a:stretch>
            <a:fillRect/>
          </a:stretch>
        </p:blipFill>
        <p:spPr>
          <a:xfrm>
            <a:off x="2309019" y="1481138"/>
            <a:ext cx="4525962" cy="4525962"/>
          </a:xfrm>
        </p:spPr>
      </p:pic>
      <p:sp>
        <p:nvSpPr>
          <p:cNvPr id="3" name="Title 2"/>
          <p:cNvSpPr>
            <a:spLocks noGrp="1"/>
          </p:cNvSpPr>
          <p:nvPr>
            <p:ph type="title"/>
          </p:nvPr>
        </p:nvSpPr>
        <p:spPr/>
        <p:txBody>
          <a:bodyPr/>
          <a:lstStyle/>
          <a:p>
            <a:pPr algn="ctr"/>
            <a:r>
              <a:rPr lang="en-US" dirty="0" err="1" smtClean="0"/>
              <a:t>Beringia</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tmap1843[1].gif"/>
          <p:cNvPicPr>
            <a:picLocks noGrp="1" noChangeAspect="1"/>
          </p:cNvPicPr>
          <p:nvPr>
            <p:ph idx="1"/>
          </p:nvPr>
        </p:nvPicPr>
        <p:blipFill>
          <a:blip r:embed="rId2" cstate="print"/>
          <a:stretch>
            <a:fillRect/>
          </a:stretch>
        </p:blipFill>
        <p:spPr>
          <a:xfrm>
            <a:off x="1885950" y="2057400"/>
            <a:ext cx="5372100" cy="3048000"/>
          </a:xfrm>
        </p:spPr>
      </p:pic>
      <p:sp>
        <p:nvSpPr>
          <p:cNvPr id="2" name="Title 1"/>
          <p:cNvSpPr>
            <a:spLocks noGrp="1"/>
          </p:cNvSpPr>
          <p:nvPr>
            <p:ph type="title"/>
          </p:nvPr>
        </p:nvSpPr>
        <p:spPr/>
        <p:txBody>
          <a:bodyPr/>
          <a:lstStyle/>
          <a:p>
            <a:r>
              <a:rPr lang="en-US" dirty="0" smtClean="0"/>
              <a:t>Oregon Trail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Cities: Landscape, climate, availability of water and natural resources determine where cities were built.  Montreal with severe winters has built much underground.  Los Angeles, with mild climate, has spread out (469 sq miles).</a:t>
            </a:r>
          </a:p>
          <a:p>
            <a:r>
              <a:rPr lang="en-US" dirty="0" smtClean="0"/>
              <a:t>Distances:  Trails (Oregon and Santa Fe) carried goods and people.  Inland waterways (Miss and Ohio Rivers).  Canals, like Erie canal 1825, linked Great Lakes and Atlantic Ocean.  St. Lawrence Seaway, 1950s connect Great Lakes and Atlantic.</a:t>
            </a:r>
          </a:p>
          <a:p>
            <a:r>
              <a:rPr lang="en-US" dirty="0" smtClean="0"/>
              <a:t>Railroads:  First transcontinental in US 1869.  Trans-Canada railroad completed in 1885.</a:t>
            </a:r>
            <a:endParaRPr lang="en-US" dirty="0"/>
          </a:p>
        </p:txBody>
      </p:sp>
      <p:sp>
        <p:nvSpPr>
          <p:cNvPr id="2" name="Title 1"/>
          <p:cNvSpPr>
            <a:spLocks noGrp="1"/>
          </p:cNvSpPr>
          <p:nvPr>
            <p:ph type="title"/>
          </p:nvPr>
        </p:nvSpPr>
        <p:spPr/>
        <p:txBody>
          <a:bodyPr/>
          <a:lstStyle/>
          <a:p>
            <a:r>
              <a:rPr lang="en-US" dirty="0" smtClean="0"/>
              <a:t>HEI </a:t>
            </a:r>
            <a:r>
              <a:rPr lang="en-US" dirty="0" err="1" smtClean="0"/>
              <a:t>con’t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1367</TotalTime>
  <Words>677</Words>
  <Application>Microsoft Office PowerPoint</Application>
  <PresentationFormat>On-screen Show (4:3)</PresentationFormat>
  <Paragraphs>54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Lucida Sans Unicode</vt:lpstr>
      <vt:lpstr>Verdana</vt:lpstr>
      <vt:lpstr>Wingdings 2</vt:lpstr>
      <vt:lpstr>Wingdings 3</vt:lpstr>
      <vt:lpstr>Concourse</vt:lpstr>
      <vt:lpstr>USA - CANADA</vt:lpstr>
      <vt:lpstr>Landforms</vt:lpstr>
      <vt:lpstr>Canadian Shield</vt:lpstr>
      <vt:lpstr>Climate</vt:lpstr>
      <vt:lpstr>Hawaii – Tropical Wet Climate</vt:lpstr>
      <vt:lpstr>HEI  Human Environmental Interaction</vt:lpstr>
      <vt:lpstr>Beringia</vt:lpstr>
      <vt:lpstr>Oregon Trail</vt:lpstr>
      <vt:lpstr>HEI con’t</vt:lpstr>
      <vt:lpstr>Montreal Winter</vt:lpstr>
      <vt:lpstr>Regions</vt:lpstr>
      <vt:lpstr>“Boswash”</vt:lpstr>
      <vt:lpstr>PowerPoint Presentation</vt:lpstr>
      <vt:lpstr>Regions continued</vt:lpstr>
      <vt:lpstr>Inuits</vt:lpstr>
      <vt:lpstr>Canadian Regions</vt:lpstr>
      <vt:lpstr>Canadian regions</vt:lpstr>
      <vt:lpstr>Canada’s Provinces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 - CANADA</dc:title>
  <dc:creator>tony.wolfe</dc:creator>
  <cp:lastModifiedBy>Tony Wolfe</cp:lastModifiedBy>
  <cp:revision>14</cp:revision>
  <cp:lastPrinted>2015-10-04T21:23:49Z</cp:lastPrinted>
  <dcterms:created xsi:type="dcterms:W3CDTF">2012-10-02T12:16:57Z</dcterms:created>
  <dcterms:modified xsi:type="dcterms:W3CDTF">2015-10-05T16:50:54Z</dcterms:modified>
</cp:coreProperties>
</file>