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876C-1B38-4325-9FC3-65B0AAB56F08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A8EC3-E43C-4200-9EFA-642A839B0A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876C-1B38-4325-9FC3-65B0AAB56F08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A8EC3-E43C-4200-9EFA-642A839B0A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876C-1B38-4325-9FC3-65B0AAB56F08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A8EC3-E43C-4200-9EFA-642A839B0A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876C-1B38-4325-9FC3-65B0AAB56F08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A8EC3-E43C-4200-9EFA-642A839B0A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876C-1B38-4325-9FC3-65B0AAB56F08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A8EC3-E43C-4200-9EFA-642A839B0A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876C-1B38-4325-9FC3-65B0AAB56F08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A8EC3-E43C-4200-9EFA-642A839B0A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876C-1B38-4325-9FC3-65B0AAB56F08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A8EC3-E43C-4200-9EFA-642A839B0A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876C-1B38-4325-9FC3-65B0AAB56F08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A8EC3-E43C-4200-9EFA-642A839B0A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876C-1B38-4325-9FC3-65B0AAB56F08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A8EC3-E43C-4200-9EFA-642A839B0A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876C-1B38-4325-9FC3-65B0AAB56F08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A8EC3-E43C-4200-9EFA-642A839B0A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876C-1B38-4325-9FC3-65B0AAB56F08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A8EC3-E43C-4200-9EFA-642A839B0A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9876C-1B38-4325-9FC3-65B0AAB56F08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A8EC3-E43C-4200-9EFA-642A839B0A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Latin American Culture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pic>
        <p:nvPicPr>
          <p:cNvPr id="5" name="Picture 4" descr="imagesCA3P8P2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524000"/>
            <a:ext cx="2495550" cy="1838325"/>
          </a:xfrm>
          <a:prstGeom prst="rect">
            <a:avLst/>
          </a:prstGeom>
        </p:spPr>
      </p:pic>
      <p:pic>
        <p:nvPicPr>
          <p:cNvPr id="6" name="Picture 5" descr="imagesCAQ1HO1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3733800"/>
            <a:ext cx="2619375" cy="1743075"/>
          </a:xfrm>
          <a:prstGeom prst="rect">
            <a:avLst/>
          </a:prstGeom>
        </p:spPr>
      </p:pic>
      <p:pic>
        <p:nvPicPr>
          <p:cNvPr id="7" name="Picture 6" descr="imagesCAD0HF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1600200"/>
            <a:ext cx="2466975" cy="1847850"/>
          </a:xfrm>
          <a:prstGeom prst="rect">
            <a:avLst/>
          </a:prstGeom>
        </p:spPr>
      </p:pic>
      <p:pic>
        <p:nvPicPr>
          <p:cNvPr id="8" name="Picture 7" descr="imagesCARLIK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34025" y="3810000"/>
            <a:ext cx="2466975" cy="18478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76845" y="5638800"/>
            <a:ext cx="2047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Spanish Colonialism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72200" y="5943600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Caribbean Style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</a:t>
            </a:r>
            <a:endParaRPr lang="en-US" dirty="0"/>
          </a:p>
        </p:txBody>
      </p:sp>
      <p:pic>
        <p:nvPicPr>
          <p:cNvPr id="4" name="Content Placeholder 3" descr="tamal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295400"/>
            <a:ext cx="3810000" cy="2857500"/>
          </a:xfrm>
        </p:spPr>
      </p:pic>
      <p:pic>
        <p:nvPicPr>
          <p:cNvPr id="5" name="Picture 4" descr="imagesCACEKVN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1295400"/>
            <a:ext cx="2686050" cy="17049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400" y="4343400"/>
            <a:ext cx="942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Tamales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15000" y="3276600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Empanadas</a:t>
            </a:r>
            <a:endParaRPr lang="en-US" dirty="0"/>
          </a:p>
        </p:txBody>
      </p:sp>
      <p:pic>
        <p:nvPicPr>
          <p:cNvPr id="8" name="Picture 7" descr="imagesCA1YMA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733800"/>
            <a:ext cx="3803542" cy="2362200"/>
          </a:xfrm>
          <a:prstGeom prst="rect">
            <a:avLst/>
          </a:prstGeom>
        </p:spPr>
      </p:pic>
      <p:pic>
        <p:nvPicPr>
          <p:cNvPr id="9" name="Picture 8" descr="imagesCAC21FY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4600" y="4400550"/>
            <a:ext cx="1828800" cy="16954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24400" y="6324600"/>
            <a:ext cx="2574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Brazilian </a:t>
            </a:r>
            <a:r>
              <a:rPr lang="en-US" dirty="0" err="1" smtClean="0"/>
              <a:t>Churrasco</a:t>
            </a:r>
            <a:r>
              <a:rPr lang="en-US" dirty="0" smtClean="0"/>
              <a:t> (BBQ)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Continued</a:t>
            </a:r>
            <a:endParaRPr lang="en-US" dirty="0"/>
          </a:p>
        </p:txBody>
      </p:sp>
      <p:pic>
        <p:nvPicPr>
          <p:cNvPr id="4" name="Content Placeholder 3" descr="imagesCA92PI9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371600"/>
            <a:ext cx="2752725" cy="1657350"/>
          </a:xfrm>
        </p:spPr>
      </p:pic>
      <p:pic>
        <p:nvPicPr>
          <p:cNvPr id="5" name="Picture 4" descr="imagesCAZN129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3810000"/>
            <a:ext cx="2590800" cy="1762125"/>
          </a:xfrm>
          <a:prstGeom prst="rect">
            <a:avLst/>
          </a:prstGeom>
        </p:spPr>
      </p:pic>
      <p:pic>
        <p:nvPicPr>
          <p:cNvPr id="6" name="Picture 5" descr="imagesCASO7RW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2400" y="1371600"/>
            <a:ext cx="2152650" cy="21240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3048000"/>
            <a:ext cx="154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Various Chilies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71600" y="5791200"/>
            <a:ext cx="848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Papaya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33119" y="3581400"/>
            <a:ext cx="577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Acai</a:t>
            </a:r>
            <a:endParaRPr lang="en-US" dirty="0"/>
          </a:p>
        </p:txBody>
      </p:sp>
      <p:pic>
        <p:nvPicPr>
          <p:cNvPr id="10" name="Picture 9" descr="imagesCALSZ1R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81400" y="4114800"/>
            <a:ext cx="2524125" cy="18097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43400" y="6019800"/>
            <a:ext cx="98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Avocado</a:t>
            </a:r>
            <a:endParaRPr lang="en-US" dirty="0"/>
          </a:p>
        </p:txBody>
      </p:sp>
      <p:pic>
        <p:nvPicPr>
          <p:cNvPr id="12" name="Picture 11" descr="imagesCAZKLM9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24600" y="1438275"/>
            <a:ext cx="2590800" cy="1762125"/>
          </a:xfrm>
          <a:prstGeom prst="rect">
            <a:avLst/>
          </a:prstGeom>
        </p:spPr>
      </p:pic>
      <p:pic>
        <p:nvPicPr>
          <p:cNvPr id="13" name="Picture 12" descr="imagesCAKND6I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29400" y="3962400"/>
            <a:ext cx="2076450" cy="16097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031336" y="3352800"/>
            <a:ext cx="1045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 Fruit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162800" y="5791200"/>
            <a:ext cx="1375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Passion Fruit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Plantations</a:t>
            </a:r>
            <a:endParaRPr lang="en-US" dirty="0"/>
          </a:p>
        </p:txBody>
      </p:sp>
      <p:pic>
        <p:nvPicPr>
          <p:cNvPr id="4" name="Content Placeholder 3" descr="imagesCA0KJZ4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524000"/>
            <a:ext cx="2619375" cy="1743075"/>
          </a:xfrm>
        </p:spPr>
      </p:pic>
      <p:pic>
        <p:nvPicPr>
          <p:cNvPr id="6" name="Picture 5" descr="imagesCAXXMSJ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4038600"/>
            <a:ext cx="2133600" cy="2143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95800" y="1752600"/>
            <a:ext cx="3911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Coffee is a cash crop.  Plantations found</a:t>
            </a:r>
          </a:p>
          <a:p>
            <a:r>
              <a:rPr lang="en-US" dirty="0" smtClean="0"/>
              <a:t>in Colombia, Brazil, and Costa Rica.</a:t>
            </a:r>
            <a:endParaRPr lang="en-US" dirty="0"/>
          </a:p>
        </p:txBody>
      </p:sp>
      <p:pic>
        <p:nvPicPr>
          <p:cNvPr id="8" name="Picture 7" descr="imagesCA1L1OW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62268" y="2590800"/>
            <a:ext cx="3643532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Plantations</a:t>
            </a:r>
            <a:endParaRPr lang="en-US" dirty="0"/>
          </a:p>
        </p:txBody>
      </p:sp>
      <p:pic>
        <p:nvPicPr>
          <p:cNvPr id="4" name="Content Placeholder 3" descr="imagesCAI9WTJ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447800"/>
            <a:ext cx="3051928" cy="2286000"/>
          </a:xfrm>
        </p:spPr>
      </p:pic>
      <p:pic>
        <p:nvPicPr>
          <p:cNvPr id="5" name="Picture 4" descr="imagesCAW1JBQ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3962400"/>
            <a:ext cx="3048000" cy="2286000"/>
          </a:xfrm>
          <a:prstGeom prst="rect">
            <a:avLst/>
          </a:prstGeom>
        </p:spPr>
      </p:pic>
      <p:pic>
        <p:nvPicPr>
          <p:cNvPr id="6" name="Picture 5" descr="imagesCA53ISK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1828800"/>
            <a:ext cx="2441121" cy="1371600"/>
          </a:xfrm>
          <a:prstGeom prst="rect">
            <a:avLst/>
          </a:prstGeom>
        </p:spPr>
      </p:pic>
      <p:pic>
        <p:nvPicPr>
          <p:cNvPr id="7" name="Picture 6" descr="ch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10400" y="1676400"/>
            <a:ext cx="1991078" cy="15811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67200" y="3657600"/>
            <a:ext cx="482439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Banana Plantations: 4</a:t>
            </a:r>
            <a:r>
              <a:rPr lang="en-US" baseline="30000" dirty="0" smtClean="0"/>
              <a:t>th</a:t>
            </a:r>
            <a:r>
              <a:rPr lang="en-US" dirty="0" smtClean="0"/>
              <a:t> most consumed</a:t>
            </a:r>
          </a:p>
          <a:p>
            <a:r>
              <a:rPr lang="en-US" dirty="0" smtClean="0"/>
              <a:t>Food in the world.  Most found in Central </a:t>
            </a:r>
          </a:p>
          <a:p>
            <a:r>
              <a:rPr lang="en-US" dirty="0" smtClean="0"/>
              <a:t>America and Caribbean. </a:t>
            </a:r>
          </a:p>
          <a:p>
            <a:endParaRPr lang="en-US" dirty="0" smtClean="0"/>
          </a:p>
          <a:p>
            <a:r>
              <a:rPr lang="en-US" dirty="0" smtClean="0"/>
              <a:t>Sugar Cane Plantations: Found in Caribbean</a:t>
            </a:r>
          </a:p>
          <a:p>
            <a:endParaRPr lang="en-US" dirty="0" smtClean="0"/>
          </a:p>
          <a:p>
            <a:r>
              <a:rPr lang="en-US" dirty="0" smtClean="0"/>
              <a:t>Cacao (Chocolate) Plantations: Brazil and Ecuador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Illegal Drugs</a:t>
            </a:r>
            <a:endParaRPr lang="en-US" dirty="0"/>
          </a:p>
        </p:txBody>
      </p:sp>
      <p:pic>
        <p:nvPicPr>
          <p:cNvPr id="4" name="Content Placeholder 3" descr="imagesCAEUJUE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447800"/>
            <a:ext cx="3206230" cy="2133600"/>
          </a:xfrm>
        </p:spPr>
      </p:pic>
      <p:pic>
        <p:nvPicPr>
          <p:cNvPr id="5" name="Picture 4" descr="imagesCAMYCNA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3886200"/>
            <a:ext cx="2466975" cy="1847850"/>
          </a:xfrm>
          <a:prstGeom prst="rect">
            <a:avLst/>
          </a:prstGeom>
        </p:spPr>
      </p:pic>
      <p:pic>
        <p:nvPicPr>
          <p:cNvPr id="6" name="Picture 5" descr="png;base644766ba13e5ef2e7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17105" y="2133600"/>
            <a:ext cx="5298295" cy="2971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6556" y="3657600"/>
            <a:ext cx="1518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Cocaine Fields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19200" y="58674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Marijuana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91000" y="5181600"/>
            <a:ext cx="4186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Map showing flow of illegal drugs into USA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 Cartels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Medellin and Cali Cartels were powerful in Colombia.  </a:t>
            </a:r>
          </a:p>
          <a:p>
            <a:r>
              <a:rPr lang="en-US" sz="1800" dirty="0" smtClean="0"/>
              <a:t>Currently over 300 drug smuggling organizations.  </a:t>
            </a:r>
          </a:p>
          <a:p>
            <a:r>
              <a:rPr lang="en-US" sz="1800" dirty="0" smtClean="0"/>
              <a:t>Leaders are being extradited to the US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imagesCAP21YY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819400"/>
            <a:ext cx="2705100" cy="16859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8143" y="4495800"/>
            <a:ext cx="2174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Pablo Escobar</a:t>
            </a:r>
          </a:p>
          <a:p>
            <a:r>
              <a:rPr lang="en-US" dirty="0" smtClean="0"/>
              <a:t>Colombian Drug Lord</a:t>
            </a:r>
            <a:endParaRPr lang="en-US" dirty="0"/>
          </a:p>
        </p:txBody>
      </p:sp>
      <p:pic>
        <p:nvPicPr>
          <p:cNvPr id="6" name="Picture 5" descr="m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2819400"/>
            <a:ext cx="1676400" cy="23526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0400" y="5096470"/>
            <a:ext cx="19289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Manuel Noriega</a:t>
            </a:r>
          </a:p>
          <a:p>
            <a:r>
              <a:rPr lang="en-US" dirty="0" smtClean="0"/>
              <a:t>Panama Dictator</a:t>
            </a:r>
          </a:p>
          <a:p>
            <a:r>
              <a:rPr lang="en-US" dirty="0" smtClean="0"/>
              <a:t>Drugs, Murder, etc</a:t>
            </a:r>
            <a:endParaRPr lang="en-US" dirty="0"/>
          </a:p>
        </p:txBody>
      </p:sp>
      <p:pic>
        <p:nvPicPr>
          <p:cNvPr id="8" name="Picture 7" descr="drug map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2667000"/>
            <a:ext cx="3581400" cy="2686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Sports: Soccer</a:t>
            </a:r>
            <a:endParaRPr lang="en-US" dirty="0"/>
          </a:p>
        </p:txBody>
      </p:sp>
      <p:pic>
        <p:nvPicPr>
          <p:cNvPr id="4" name="Content Placeholder 3" descr="imagesCAKKUM6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066800"/>
            <a:ext cx="1743075" cy="2619375"/>
          </a:xfrm>
        </p:spPr>
      </p:pic>
      <p:pic>
        <p:nvPicPr>
          <p:cNvPr id="5" name="Picture 4" descr="imagesCA7L624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886200"/>
            <a:ext cx="1838325" cy="2486025"/>
          </a:xfrm>
          <a:prstGeom prst="rect">
            <a:avLst/>
          </a:prstGeom>
        </p:spPr>
      </p:pic>
      <p:pic>
        <p:nvPicPr>
          <p:cNvPr id="6" name="Picture 5" descr="imagesCAFIBY2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9400" y="1371600"/>
            <a:ext cx="2466975" cy="1847850"/>
          </a:xfrm>
          <a:prstGeom prst="rect">
            <a:avLst/>
          </a:prstGeom>
        </p:spPr>
      </p:pic>
      <p:pic>
        <p:nvPicPr>
          <p:cNvPr id="7" name="Picture 6" descr="messi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0" y="3657600"/>
            <a:ext cx="1847619" cy="2466667"/>
          </a:xfrm>
          <a:prstGeom prst="rect">
            <a:avLst/>
          </a:prstGeom>
        </p:spPr>
      </p:pic>
      <p:pic>
        <p:nvPicPr>
          <p:cNvPr id="8" name="Picture 7" descr="imagesCABMP9Y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38800" y="3733800"/>
            <a:ext cx="2676525" cy="2481242"/>
          </a:xfrm>
          <a:prstGeom prst="rect">
            <a:avLst/>
          </a:prstGeom>
        </p:spPr>
      </p:pic>
      <p:pic>
        <p:nvPicPr>
          <p:cNvPr id="9" name="Picture 8" descr="cors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00800" y="1219200"/>
            <a:ext cx="1726387" cy="216164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Sports: Jai alai, Volleyball, Baseball</a:t>
            </a:r>
            <a:endParaRPr lang="en-US" dirty="0"/>
          </a:p>
        </p:txBody>
      </p:sp>
      <p:pic>
        <p:nvPicPr>
          <p:cNvPr id="4" name="Content Placeholder 3" descr="imagesCASG96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295400"/>
            <a:ext cx="2619375" cy="1743075"/>
          </a:xfrm>
        </p:spPr>
      </p:pic>
      <p:pic>
        <p:nvPicPr>
          <p:cNvPr id="5" name="Picture 4" descr="imagesCAH1TWT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3200400"/>
            <a:ext cx="2343150" cy="1952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84177" y="5257800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Jai alai</a:t>
            </a:r>
            <a:endParaRPr lang="en-US" dirty="0"/>
          </a:p>
        </p:txBody>
      </p:sp>
      <p:pic>
        <p:nvPicPr>
          <p:cNvPr id="7" name="Picture 6" descr="imagesCAP9FBQ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0" y="1371600"/>
            <a:ext cx="2533650" cy="1800225"/>
          </a:xfrm>
          <a:prstGeom prst="rect">
            <a:avLst/>
          </a:prstGeom>
        </p:spPr>
      </p:pic>
      <p:pic>
        <p:nvPicPr>
          <p:cNvPr id="8" name="Picture 7" descr="imagesCAQ1UGI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81400" y="3352800"/>
            <a:ext cx="2495550" cy="1828800"/>
          </a:xfrm>
          <a:prstGeom prst="rect">
            <a:avLst/>
          </a:prstGeom>
        </p:spPr>
      </p:pic>
      <p:pic>
        <p:nvPicPr>
          <p:cNvPr id="9" name="Picture 8" descr="imagesCAIOPIB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53200" y="1371600"/>
            <a:ext cx="2095500" cy="1790700"/>
          </a:xfrm>
          <a:prstGeom prst="rect">
            <a:avLst/>
          </a:prstGeom>
        </p:spPr>
      </p:pic>
      <p:pic>
        <p:nvPicPr>
          <p:cNvPr id="10" name="Picture 9" descr="imagesCAIUYKAH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29400" y="3505200"/>
            <a:ext cx="1866900" cy="24479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Roman Catholic, Santeria, Voodoo, and Rastafarianism</a:t>
            </a:r>
            <a:endParaRPr lang="en-US" dirty="0"/>
          </a:p>
        </p:txBody>
      </p:sp>
      <p:pic>
        <p:nvPicPr>
          <p:cNvPr id="4" name="Picture 3" descr="imagesCAJO88F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819400"/>
            <a:ext cx="2950197" cy="2209800"/>
          </a:xfrm>
          <a:prstGeom prst="rect">
            <a:avLst/>
          </a:prstGeom>
        </p:spPr>
      </p:pic>
      <p:pic>
        <p:nvPicPr>
          <p:cNvPr id="5" name="Picture 4" descr="world_religions_m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799" y="2819400"/>
            <a:ext cx="5359107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Minor Religions</a:t>
            </a:r>
            <a:endParaRPr lang="en-US" dirty="0"/>
          </a:p>
        </p:txBody>
      </p:sp>
      <p:pic>
        <p:nvPicPr>
          <p:cNvPr id="4" name="Content Placeholder 3" descr="sa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3505200"/>
            <a:ext cx="2528887" cy="2141021"/>
          </a:xfrm>
        </p:spPr>
      </p:pic>
      <p:pic>
        <p:nvPicPr>
          <p:cNvPr id="5" name="Picture 4" descr="imagesCAZ7Z3F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371600"/>
            <a:ext cx="2466975" cy="1847850"/>
          </a:xfrm>
          <a:prstGeom prst="rect">
            <a:avLst/>
          </a:prstGeom>
        </p:spPr>
      </p:pic>
      <p:pic>
        <p:nvPicPr>
          <p:cNvPr id="6" name="Picture 5" descr="imagesCA458MG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3200" y="990600"/>
            <a:ext cx="2143125" cy="2143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5867400"/>
            <a:ext cx="954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Santeria</a:t>
            </a:r>
            <a:endParaRPr lang="en-US" dirty="0"/>
          </a:p>
        </p:txBody>
      </p:sp>
      <p:pic>
        <p:nvPicPr>
          <p:cNvPr id="8" name="Picture 7" descr="vod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6600" y="1219200"/>
            <a:ext cx="3206230" cy="2133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37628" y="3352800"/>
            <a:ext cx="915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Voodoo</a:t>
            </a:r>
            <a:endParaRPr lang="en-US" dirty="0"/>
          </a:p>
        </p:txBody>
      </p:sp>
      <p:pic>
        <p:nvPicPr>
          <p:cNvPr id="10" name="Picture 9" descr="fA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2800" y="4648200"/>
            <a:ext cx="2661719" cy="1600200"/>
          </a:xfrm>
          <a:prstGeom prst="rect">
            <a:avLst/>
          </a:prstGeom>
        </p:spPr>
      </p:pic>
      <p:pic>
        <p:nvPicPr>
          <p:cNvPr id="11" name="Picture 10" descr="imagesCA8ND6B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6000" y="4648200"/>
            <a:ext cx="2686050" cy="17049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05400" y="6400800"/>
            <a:ext cx="156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Rastafarianism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Holidays and Festivals</a:t>
            </a:r>
            <a:endParaRPr lang="en-US" dirty="0"/>
          </a:p>
        </p:txBody>
      </p:sp>
      <p:pic>
        <p:nvPicPr>
          <p:cNvPr id="4" name="Content Placeholder 3" descr="dia-de-los-muertos-shrin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371600"/>
            <a:ext cx="3048000" cy="2286000"/>
          </a:xfrm>
        </p:spPr>
      </p:pic>
      <p:pic>
        <p:nvPicPr>
          <p:cNvPr id="5" name="Picture 4" descr="imagesCAS7HAH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3733800"/>
            <a:ext cx="3228975" cy="24186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95800" y="1981200"/>
            <a:ext cx="404527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Dia</a:t>
            </a:r>
            <a:r>
              <a:rPr lang="en-US" dirty="0" smtClean="0"/>
              <a:t> de los </a:t>
            </a:r>
            <a:r>
              <a:rPr lang="en-US" dirty="0" err="1" smtClean="0"/>
              <a:t>Muertos</a:t>
            </a:r>
            <a:endParaRPr lang="en-US" dirty="0" smtClean="0"/>
          </a:p>
          <a:p>
            <a:r>
              <a:rPr lang="en-US" dirty="0" smtClean="0"/>
              <a:t>Day of the Dead</a:t>
            </a:r>
          </a:p>
          <a:p>
            <a:endParaRPr lang="en-US" dirty="0"/>
          </a:p>
          <a:p>
            <a:r>
              <a:rPr lang="en-US" dirty="0" smtClean="0"/>
              <a:t>Catholic Holidays : All Saints and All Souls</a:t>
            </a:r>
          </a:p>
          <a:p>
            <a:r>
              <a:rPr lang="en-US" dirty="0" smtClean="0"/>
              <a:t>Nov. 1</a:t>
            </a:r>
            <a:r>
              <a:rPr lang="en-US" baseline="30000" dirty="0" smtClean="0"/>
              <a:t>st</a:t>
            </a:r>
            <a:r>
              <a:rPr lang="en-US" dirty="0" smtClean="0"/>
              <a:t> and 2nd</a:t>
            </a:r>
            <a:endParaRPr lang="en-US" dirty="0"/>
          </a:p>
        </p:txBody>
      </p:sp>
      <p:pic>
        <p:nvPicPr>
          <p:cNvPr id="7" name="Picture 6" descr="sku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3810000"/>
            <a:ext cx="1990476" cy="2295238"/>
          </a:xfrm>
          <a:prstGeom prst="rect">
            <a:avLst/>
          </a:prstGeom>
        </p:spPr>
      </p:pic>
      <p:pic>
        <p:nvPicPr>
          <p:cNvPr id="8" name="Picture 7" descr="flo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4600" y="4114800"/>
            <a:ext cx="2285714" cy="18380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Carnival</a:t>
            </a:r>
            <a:endParaRPr lang="en-US" dirty="0"/>
          </a:p>
        </p:txBody>
      </p:sp>
      <p:pic>
        <p:nvPicPr>
          <p:cNvPr id="4" name="Content Placeholder 3" descr="250px-Carnival_in_Rio_de_Janeir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295400"/>
            <a:ext cx="3175000" cy="2387600"/>
          </a:xfrm>
        </p:spPr>
      </p:pic>
      <p:pic>
        <p:nvPicPr>
          <p:cNvPr id="5" name="Picture 4" descr="c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962400"/>
            <a:ext cx="3921125" cy="2352675"/>
          </a:xfrm>
          <a:prstGeom prst="rect">
            <a:avLst/>
          </a:prstGeom>
        </p:spPr>
      </p:pic>
      <p:pic>
        <p:nvPicPr>
          <p:cNvPr id="6" name="Picture 5" descr="imagesCA5ZYQE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981200"/>
            <a:ext cx="3827166" cy="2514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57800" y="4953000"/>
            <a:ext cx="28904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Held 46 days prior to Easter</a:t>
            </a:r>
          </a:p>
          <a:p>
            <a:endParaRPr lang="en-US" dirty="0"/>
          </a:p>
          <a:p>
            <a:r>
              <a:rPr lang="en-US" dirty="0" smtClean="0"/>
              <a:t>Huge, multi-day party before</a:t>
            </a:r>
          </a:p>
          <a:p>
            <a:r>
              <a:rPr lang="en-US" dirty="0" smtClean="0"/>
              <a:t>Lent (giving up something 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pic>
        <p:nvPicPr>
          <p:cNvPr id="4" name="Content Placeholder 3" descr="imagesCAM40RU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676400"/>
            <a:ext cx="2990850" cy="1533525"/>
          </a:xfrm>
        </p:spPr>
      </p:pic>
      <p:pic>
        <p:nvPicPr>
          <p:cNvPr id="5" name="Picture 4" descr="imagesCA7W03Q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429000"/>
            <a:ext cx="2771775" cy="1647825"/>
          </a:xfrm>
          <a:prstGeom prst="rect">
            <a:avLst/>
          </a:prstGeom>
        </p:spPr>
      </p:pic>
      <p:pic>
        <p:nvPicPr>
          <p:cNvPr id="6" name="Picture 5" descr="imagesCA4KT7V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0" y="1676400"/>
            <a:ext cx="2476500" cy="1847850"/>
          </a:xfrm>
          <a:prstGeom prst="rect">
            <a:avLst/>
          </a:prstGeom>
        </p:spPr>
      </p:pic>
      <p:pic>
        <p:nvPicPr>
          <p:cNvPr id="7" name="Picture 6" descr="imagesCA5KUQL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57600" y="4038600"/>
            <a:ext cx="2324100" cy="1971675"/>
          </a:xfrm>
          <a:prstGeom prst="rect">
            <a:avLst/>
          </a:prstGeom>
        </p:spPr>
      </p:pic>
      <p:pic>
        <p:nvPicPr>
          <p:cNvPr id="8" name="Picture 7" descr="imagesCA6Y74C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24600" y="3657600"/>
            <a:ext cx="2514600" cy="18192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5257800"/>
            <a:ext cx="2684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Tropical/Exotic Hardwoods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66861" y="2602468"/>
            <a:ext cx="2324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Minerals in abundance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258809" y="5943600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Oil fields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 and Artists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Murals and Mosaics</a:t>
            </a:r>
          </a:p>
          <a:p>
            <a:endParaRPr lang="en-US" dirty="0"/>
          </a:p>
        </p:txBody>
      </p:sp>
      <p:pic>
        <p:nvPicPr>
          <p:cNvPr id="4" name="Picture 3" descr="diego-rivera-national-palace-mur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2133600"/>
            <a:ext cx="5257800" cy="3943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4902" y="6172200"/>
            <a:ext cx="1969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Diego Rivera Mural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223</Words>
  <Application>Microsoft Office PowerPoint</Application>
  <PresentationFormat>On-screen Show (4:3)</PresentationFormat>
  <Paragraphs>66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Latin American Culture</vt:lpstr>
      <vt:lpstr>Sports: Soccer</vt:lpstr>
      <vt:lpstr>Other Sports: Jai alai, Volleyball, Baseball</vt:lpstr>
      <vt:lpstr>Religions</vt:lpstr>
      <vt:lpstr>Minor Religions</vt:lpstr>
      <vt:lpstr>Holidays and Festivals</vt:lpstr>
      <vt:lpstr>Carnival</vt:lpstr>
      <vt:lpstr>Resources</vt:lpstr>
      <vt:lpstr>Art and Artists</vt:lpstr>
      <vt:lpstr>Architecture</vt:lpstr>
      <vt:lpstr>Food</vt:lpstr>
      <vt:lpstr>Food Continued</vt:lpstr>
      <vt:lpstr>Plantations</vt:lpstr>
      <vt:lpstr>Other Plantations</vt:lpstr>
      <vt:lpstr>Illegal Drugs</vt:lpstr>
      <vt:lpstr>Drug Cartels</vt:lpstr>
    </vt:vector>
  </TitlesOfParts>
  <Company>BCSS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Latin American Culture</dc:title>
  <dc:creator>andrew.eager</dc:creator>
  <cp:lastModifiedBy>tony.wolfe</cp:lastModifiedBy>
  <cp:revision>28</cp:revision>
  <dcterms:created xsi:type="dcterms:W3CDTF">2011-11-02T17:35:45Z</dcterms:created>
  <dcterms:modified xsi:type="dcterms:W3CDTF">2012-10-31T13:40:21Z</dcterms:modified>
</cp:coreProperties>
</file>